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8" r:id="rId2"/>
    <p:sldId id="263" r:id="rId3"/>
    <p:sldId id="2039" r:id="rId4"/>
    <p:sldId id="2077" r:id="rId5"/>
    <p:sldId id="2048" r:id="rId6"/>
    <p:sldId id="2049" r:id="rId7"/>
    <p:sldId id="2050" r:id="rId8"/>
    <p:sldId id="2053" r:id="rId9"/>
    <p:sldId id="2051" r:id="rId10"/>
    <p:sldId id="2037" r:id="rId11"/>
    <p:sldId id="2056" r:id="rId12"/>
    <p:sldId id="2057" r:id="rId13"/>
    <p:sldId id="2044" r:id="rId14"/>
    <p:sldId id="2059" r:id="rId15"/>
    <p:sldId id="2061" r:id="rId16"/>
    <p:sldId id="2065" r:id="rId17"/>
    <p:sldId id="2066" r:id="rId18"/>
    <p:sldId id="2067" r:id="rId19"/>
    <p:sldId id="2068" r:id="rId20"/>
    <p:sldId id="2069" r:id="rId21"/>
    <p:sldId id="2070" r:id="rId22"/>
    <p:sldId id="2071" r:id="rId23"/>
    <p:sldId id="2072" r:id="rId24"/>
    <p:sldId id="2073" r:id="rId25"/>
    <p:sldId id="2075" r:id="rId26"/>
    <p:sldId id="2076" r:id="rId27"/>
    <p:sldId id="2078" r:id="rId28"/>
    <p:sldId id="2079" r:id="rId29"/>
    <p:sldId id="2081" r:id="rId30"/>
    <p:sldId id="2082" r:id="rId31"/>
    <p:sldId id="2080" r:id="rId32"/>
    <p:sldId id="2012" r:id="rId33"/>
    <p:sldId id="201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61"/>
    <p:restoredTop sz="95392"/>
  </p:normalViewPr>
  <p:slideViewPr>
    <p:cSldViewPr snapToGrid="0" snapToObjects="1" showGuides="1">
      <p:cViewPr varScale="1">
        <p:scale>
          <a:sx n="127" d="100"/>
          <a:sy n="127" d="100"/>
        </p:scale>
        <p:origin x="192" y="624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30/10/20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10/30/20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42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44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06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665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43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48E6AD12-F73E-6146-90A6-A402D6022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63" r:id="rId10"/>
    <p:sldLayoutId id="2147483664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2058598"/>
            <a:ext cx="619298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Data Analysis world food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13C72A-603D-0A4F-AD85-DB7DFB7A3167}"/>
              </a:ext>
            </a:extLst>
          </p:cNvPr>
          <p:cNvSpPr txBox="1"/>
          <p:nvPr/>
        </p:nvSpPr>
        <p:spPr>
          <a:xfrm>
            <a:off x="3598618" y="2998113"/>
            <a:ext cx="49294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Prévision pour 2050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</p:spTree>
    <p:extLst>
      <p:ext uri="{BB962C8B-B14F-4D97-AF65-F5344CB8AC3E}">
        <p14:creationId xmlns:p14="http://schemas.microsoft.com/office/powerpoint/2010/main" val="99684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29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3EEFC7E-D34F-9C46-8FCD-E8FABAED0563}"/>
              </a:ext>
            </a:extLst>
          </p:cNvPr>
          <p:cNvSpPr txBox="1"/>
          <p:nvPr/>
        </p:nvSpPr>
        <p:spPr>
          <a:xfrm>
            <a:off x="3084786" y="2333297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Traitement</a:t>
            </a: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des </a:t>
            </a: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4961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3EEFC7E-D34F-9C46-8FCD-E8FABAED0563}"/>
              </a:ext>
            </a:extLst>
          </p:cNvPr>
          <p:cNvSpPr txBox="1"/>
          <p:nvPr/>
        </p:nvSpPr>
        <p:spPr>
          <a:xfrm>
            <a:off x="2477813" y="1534511"/>
            <a:ext cx="7236373" cy="422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Nos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obtenons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plusieurs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csv via la FAO</a:t>
            </a:r>
          </a:p>
          <a:p>
            <a:pPr>
              <a:lnSpc>
                <a:spcPts val="3600"/>
              </a:lnSpc>
            </a:pP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ts val="3600"/>
              </a:lnSpc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Celle-ci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contient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plusieurs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data :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Population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Sous-alimentation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Végétaux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Céréales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Animaux</a:t>
            </a: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ts val="3600"/>
              </a:lnSpc>
            </a:pP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B8A68C-FBFD-C04E-A185-76B4619237BF}"/>
              </a:ext>
            </a:extLst>
          </p:cNvPr>
          <p:cNvSpPr txBox="1"/>
          <p:nvPr/>
        </p:nvSpPr>
        <p:spPr>
          <a:xfrm>
            <a:off x="2477813" y="5761181"/>
            <a:ext cx="599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données sont établis sur l’année 2013 </a:t>
            </a:r>
          </a:p>
        </p:txBody>
      </p:sp>
    </p:spTree>
    <p:extLst>
      <p:ext uri="{BB962C8B-B14F-4D97-AF65-F5344CB8AC3E}">
        <p14:creationId xmlns:p14="http://schemas.microsoft.com/office/powerpoint/2010/main" val="7267616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11668" y="1231970"/>
            <a:ext cx="8345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le nombre de millier de personne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784270" y="2613392"/>
            <a:ext cx="64763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</a:t>
            </a:r>
            <a:r>
              <a:rPr lang="fr-FR" sz="2000" dirty="0" err="1"/>
              <a:t>pertinantes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Le nom du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Population qui correspond aux nombres de personnes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le nombre d’individus</a:t>
            </a:r>
          </a:p>
          <a:p>
            <a:pPr lvl="1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97755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7CB9FC-E1C1-D041-8811-E114F6F8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648"/>
            <a:ext cx="9403607" cy="44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6423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Sous-Alimentation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11668" y="1231970"/>
            <a:ext cx="905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le nombre de millier de personne sous-alimenter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784270" y="2613392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</a:t>
            </a:r>
            <a:r>
              <a:rPr lang="fr-FR" sz="2000" dirty="0" err="1"/>
              <a:t>pertinantes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Le nom du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le nombre d’individus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Population qui correspond aux nombres de personnes</a:t>
            </a:r>
          </a:p>
        </p:txBody>
      </p:sp>
    </p:spTree>
    <p:extLst>
      <p:ext uri="{BB962C8B-B14F-4D97-AF65-F5344CB8AC3E}">
        <p14:creationId xmlns:p14="http://schemas.microsoft.com/office/powerpoint/2010/main" val="3201993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7D4011-E972-B140-86E0-2463D027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41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49479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Végétaux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892539" y="1490008"/>
            <a:ext cx="905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plusieurs unités afin de déterminer la consommation, la production, l’importation et l’exportation  des produits végétaux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311997" y="3429000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</a:t>
            </a:r>
            <a:r>
              <a:rPr lang="fr-FR" sz="2000" dirty="0" err="1"/>
              <a:t>pertinantes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Elément correspond à l’état du produits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végétal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6109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478755" y="3167742"/>
            <a:ext cx="463516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Comment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obtenir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un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constat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24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représentatif</a:t>
            </a:r>
            <a:r>
              <a:rPr lang="en-US" sz="24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de la nutrition dans le monde ?</a:t>
            </a:r>
            <a:endParaRPr lang="en-US" sz="2400" b="1" dirty="0"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1890007"/>
            <a:ext cx="502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Problèmatique</a:t>
            </a:r>
            <a:endParaRPr lang="en-US" sz="4400" b="1" dirty="0"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BE4459-8E29-0747-8A0B-C74B29437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82" y="1890007"/>
            <a:ext cx="4740170" cy="30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7AD85D-511D-7041-B400-44F676C4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4" y="0"/>
            <a:ext cx="8613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72896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Céréales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691571" y="1422756"/>
            <a:ext cx="905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une unités de mesure pour chaque production de céréales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2573255" y="3429000"/>
            <a:ext cx="64763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</a:t>
            </a:r>
            <a:r>
              <a:rPr lang="fr-FR" sz="2000" dirty="0" err="1"/>
              <a:t>pertinantes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céréales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412165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CC1A30-79C5-C148-9AFA-F64FA723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190" y="0"/>
            <a:ext cx="9608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7191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40347" y="432176"/>
            <a:ext cx="53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Animaux</a:t>
            </a:r>
            <a:endParaRPr lang="en-US" sz="3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BBB8F6-522D-A14B-A0A9-D2993141AFC0}"/>
              </a:ext>
            </a:extLst>
          </p:cNvPr>
          <p:cNvSpPr txBox="1"/>
          <p:nvPr/>
        </p:nvSpPr>
        <p:spPr>
          <a:xfrm>
            <a:off x="2721716" y="1342501"/>
            <a:ext cx="9059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Celle-ci représente plusieurs unités afin de déterminer la consommation, la production, l’importation et l’exportation  des produits animaux par pays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1207A-DF8B-D84E-9106-631D4FCE45E5}"/>
              </a:ext>
            </a:extLst>
          </p:cNvPr>
          <p:cNvSpPr txBox="1"/>
          <p:nvPr/>
        </p:nvSpPr>
        <p:spPr>
          <a:xfrm>
            <a:off x="3156059" y="3429000"/>
            <a:ext cx="647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retrouve plusieurs colonnes </a:t>
            </a:r>
            <a:r>
              <a:rPr lang="fr-FR" sz="2000" dirty="0" err="1"/>
              <a:t>pertinantes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Elément correspond à l’état du produits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Zone qui correspond à un numéro unique de pays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Unité pour mesurer la quantité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Produit qui est la source végétal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96280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1267A2-31E9-B84B-8309-68F49C8A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0" y="0"/>
            <a:ext cx="9062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55518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0AC8863-A0F4-CE48-B1D0-4DA14A802F54}"/>
              </a:ext>
            </a:extLst>
          </p:cNvPr>
          <p:cNvSpPr txBox="1"/>
          <p:nvPr/>
        </p:nvSpPr>
        <p:spPr>
          <a:xfrm>
            <a:off x="2935013" y="1639614"/>
            <a:ext cx="6321973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 </a:t>
            </a:r>
            <a:r>
              <a:rPr lang="en-US" sz="4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logique</a:t>
            </a:r>
            <a:endParaRPr lang="en-US" sz="4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82571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6BD4345-1161-3A49-804F-C70C54074F06}"/>
              </a:ext>
            </a:extLst>
          </p:cNvPr>
          <p:cNvSpPr txBox="1"/>
          <p:nvPr/>
        </p:nvSpPr>
        <p:spPr>
          <a:xfrm>
            <a:off x="6096000" y="451944"/>
            <a:ext cx="464557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fois que les datas énoncés. Il faut les traités par des outils développement mais aussi des notions de base de données. Celle-ci sont liées.</a:t>
            </a:r>
          </a:p>
          <a:p>
            <a:endParaRPr lang="fr-FR" dirty="0"/>
          </a:p>
          <a:p>
            <a:r>
              <a:rPr lang="fr-FR" dirty="0"/>
              <a:t>Nous obtenons donc une </a:t>
            </a:r>
            <a:r>
              <a:rPr lang="fr-FR" dirty="0" err="1"/>
              <a:t>stack</a:t>
            </a:r>
            <a:r>
              <a:rPr lang="fr-FR" dirty="0"/>
              <a:t> technique. C’est un écosystème permettant dans ce cas précis le traitement des données on utilise donc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Docker (Une gestion de container permettant d’utiliser plusieurs composants)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Python (langage de programmation orienté 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Jupyter</a:t>
            </a:r>
            <a:r>
              <a:rPr lang="fr-FR" dirty="0"/>
              <a:t> (IDE permet la visualisation du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Mysql</a:t>
            </a:r>
            <a:r>
              <a:rPr lang="fr-FR" dirty="0"/>
              <a:t> (permet de stocker les datas dans une base de données)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SQl</a:t>
            </a:r>
            <a:r>
              <a:rPr lang="fr-FR" dirty="0"/>
              <a:t> (langage permet de faire des opération d’affichage et de calcule sur une base de donnée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1353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E715D3B-48CC-5245-93DA-57FAE8BD657D}"/>
              </a:ext>
            </a:extLst>
          </p:cNvPr>
          <p:cNvSpPr txBox="1"/>
          <p:nvPr/>
        </p:nvSpPr>
        <p:spPr>
          <a:xfrm>
            <a:off x="2458496" y="2632668"/>
            <a:ext cx="727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Afin de mieux comprendre le traitement des données. Une explication du code s’impose</a:t>
            </a:r>
          </a:p>
        </p:txBody>
      </p:sp>
    </p:spTree>
    <p:extLst>
      <p:ext uri="{BB962C8B-B14F-4D97-AF65-F5344CB8AC3E}">
        <p14:creationId xmlns:p14="http://schemas.microsoft.com/office/powerpoint/2010/main" val="2585248062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394229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Agrégation et Restriction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1942054" y="1276141"/>
            <a:ext cx="7566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Une agrégation est une opération de statistique dans une table ou une </a:t>
            </a:r>
            <a:r>
              <a:rPr lang="fr-FR" sz="1400" dirty="0" err="1"/>
              <a:t>dataframe</a:t>
            </a:r>
            <a:r>
              <a:rPr lang="fr-FR" sz="1400" dirty="0"/>
              <a:t> via une fonction</a:t>
            </a:r>
          </a:p>
          <a:p>
            <a:endParaRPr lang="fr-FR" sz="1400" dirty="0"/>
          </a:p>
          <a:p>
            <a:r>
              <a:rPr lang="fr-FR" sz="1400" dirty="0"/>
              <a:t>Une restriction est une clause </a:t>
            </a:r>
            <a:r>
              <a:rPr lang="fr-FR" sz="1400" dirty="0" err="1"/>
              <a:t>permettants</a:t>
            </a:r>
            <a:r>
              <a:rPr lang="fr-FR" sz="1400" dirty="0"/>
              <a:t> de ciblé un jeux de donnée</a:t>
            </a:r>
          </a:p>
          <a:p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ADB79AE-2E62-1A49-9EB0-5427B1BA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8" y="2430515"/>
            <a:ext cx="5448300" cy="3644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6096000" y="4709331"/>
            <a:ext cx="3717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agrégation </a:t>
            </a:r>
          </a:p>
          <a:p>
            <a:r>
              <a:rPr lang="fr-FR" sz="1400" dirty="0"/>
              <a:t>pop[‘</a:t>
            </a:r>
            <a:r>
              <a:rPr lang="fr-FR" sz="1400" dirty="0" err="1"/>
              <a:t>populatiion</a:t>
            </a:r>
            <a:r>
              <a:rPr lang="fr-FR" sz="1400" dirty="0"/>
              <a:t>’].</a:t>
            </a:r>
            <a:r>
              <a:rPr lang="fr-FR" sz="1400" dirty="0" err="1"/>
              <a:t>sum</a:t>
            </a:r>
            <a:r>
              <a:rPr lang="fr-FR" sz="1400" dirty="0"/>
              <a:t>()</a:t>
            </a:r>
          </a:p>
          <a:p>
            <a:endParaRPr lang="fr-FR" sz="1400" dirty="0"/>
          </a:p>
          <a:p>
            <a:r>
              <a:rPr lang="fr-FR" sz="1400" dirty="0"/>
              <a:t>Représente l’addition de toute les valeurs via la fonction </a:t>
            </a:r>
            <a:r>
              <a:rPr lang="fr-FR" sz="1400" dirty="0" err="1"/>
              <a:t>sum</a:t>
            </a:r>
            <a:r>
              <a:rPr lang="fr-FR" sz="1400" dirty="0"/>
              <a:t>()</a:t>
            </a:r>
          </a:p>
          <a:p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148CCF-59DB-2F49-B18C-43B36C655235}"/>
              </a:ext>
            </a:extLst>
          </p:cNvPr>
          <p:cNvSpPr txBox="1"/>
          <p:nvPr/>
        </p:nvSpPr>
        <p:spPr>
          <a:xfrm>
            <a:off x="6096000" y="2423983"/>
            <a:ext cx="3717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restriction</a:t>
            </a:r>
          </a:p>
          <a:p>
            <a:pPr algn="ctr"/>
            <a:endParaRPr lang="fr-FR" sz="1400" dirty="0"/>
          </a:p>
          <a:p>
            <a:r>
              <a:rPr lang="fr-FR" sz="1400" dirty="0"/>
              <a:t>pop=</a:t>
            </a:r>
            <a:r>
              <a:rPr lang="fr-FR" sz="1400" dirty="0" err="1"/>
              <a:t>pop.loc</a:t>
            </a:r>
            <a:r>
              <a:rPr lang="fr-FR" sz="1400" dirty="0"/>
              <a:t>[pop['pays']!= 'Chine’,:]</a:t>
            </a:r>
          </a:p>
          <a:p>
            <a:endParaRPr lang="fr-FR" sz="1400" dirty="0"/>
          </a:p>
          <a:p>
            <a:r>
              <a:rPr lang="fr-FR" sz="1400" dirty="0"/>
              <a:t>Nous allons chercher dans la colonne pays tout ce qui est différent du pays Chine donc on rejette la Chine de ce tableau</a:t>
            </a:r>
          </a:p>
        </p:txBody>
      </p:sp>
    </p:spTree>
    <p:extLst>
      <p:ext uri="{BB962C8B-B14F-4D97-AF65-F5344CB8AC3E}">
        <p14:creationId xmlns:p14="http://schemas.microsoft.com/office/powerpoint/2010/main" val="3852340508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394229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Une Jointure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1942054" y="1276141"/>
            <a:ext cx="756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 L’unification de plusieurs </a:t>
            </a:r>
            <a:r>
              <a:rPr lang="fr-FR" dirty="0" err="1"/>
              <a:t>dataframe</a:t>
            </a:r>
            <a:r>
              <a:rPr lang="fr-FR" dirty="0"/>
              <a:t> ou table (en </a:t>
            </a:r>
            <a:r>
              <a:rPr lang="fr-FR" dirty="0" err="1"/>
              <a:t>sql</a:t>
            </a:r>
            <a:r>
              <a:rPr lang="fr-FR" dirty="0"/>
              <a:t>) en une seule sans perdre les données avec un dénominateur communs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7898004" y="3429000"/>
            <a:ext cx="3717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Pour que la jointure fonctionne elle devras avoir toujours un champs communs</a:t>
            </a:r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E15A5B-FEBA-F748-8484-5A4EADEF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2" y="2372891"/>
            <a:ext cx="7483906" cy="41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0530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150652" y="2844241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Bilan</a:t>
            </a: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et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prévisions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150652" y="1764906"/>
            <a:ext cx="59276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Bilan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91721" y="307774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Index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874687" y="1998273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881652" y="3004396"/>
            <a:ext cx="216000" cy="216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3" name="Diamond 10">
            <a:extLst>
              <a:ext uri="{FF2B5EF4-FFF2-40B4-BE49-F238E27FC236}">
                <a16:creationId xmlns:a16="http://schemas.microsoft.com/office/drawing/2014/main" id="{729C1200-1068-1E46-A8F1-CA7A1488C12F}"/>
              </a:ext>
            </a:extLst>
          </p:cNvPr>
          <p:cNvSpPr>
            <a:spLocks noChangeAspect="1"/>
          </p:cNvSpPr>
          <p:nvPr/>
        </p:nvSpPr>
        <p:spPr>
          <a:xfrm>
            <a:off x="881652" y="2539786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4" name="TextBox 58">
            <a:extLst>
              <a:ext uri="{FF2B5EF4-FFF2-40B4-BE49-F238E27FC236}">
                <a16:creationId xmlns:a16="http://schemas.microsoft.com/office/drawing/2014/main" id="{9F3DF264-525C-7D4D-8B7F-C44490B492C2}"/>
              </a:ext>
            </a:extLst>
          </p:cNvPr>
          <p:cNvSpPr txBox="1"/>
          <p:nvPr/>
        </p:nvSpPr>
        <p:spPr>
          <a:xfrm>
            <a:off x="1150652" y="2259482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Disponibilité</a:t>
            </a: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alimentaire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Diamond 2">
            <a:extLst>
              <a:ext uri="{FF2B5EF4-FFF2-40B4-BE49-F238E27FC236}">
                <a16:creationId xmlns:a16="http://schemas.microsoft.com/office/drawing/2014/main" id="{BC7267B8-C6D4-0948-A529-D564C61932FB}"/>
              </a:ext>
            </a:extLst>
          </p:cNvPr>
          <p:cNvSpPr>
            <a:spLocks noChangeAspect="1"/>
          </p:cNvSpPr>
          <p:nvPr/>
        </p:nvSpPr>
        <p:spPr>
          <a:xfrm>
            <a:off x="591721" y="1331021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B539E32-9F83-2349-9089-0D65D07330D9}"/>
              </a:ext>
            </a:extLst>
          </p:cNvPr>
          <p:cNvSpPr txBox="1"/>
          <p:nvPr/>
        </p:nvSpPr>
        <p:spPr>
          <a:xfrm>
            <a:off x="807721" y="1177711"/>
            <a:ext cx="4633448" cy="53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Bilan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la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faim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dans le monde</a:t>
            </a:r>
          </a:p>
        </p:txBody>
      </p:sp>
      <p:sp>
        <p:nvSpPr>
          <p:cNvPr id="16" name="Diamond 2">
            <a:extLst>
              <a:ext uri="{FF2B5EF4-FFF2-40B4-BE49-F238E27FC236}">
                <a16:creationId xmlns:a16="http://schemas.microsoft.com/office/drawing/2014/main" id="{AF727B8C-CC79-4045-BA96-FB3D2E583450}"/>
              </a:ext>
            </a:extLst>
          </p:cNvPr>
          <p:cNvSpPr>
            <a:spLocks noChangeAspect="1"/>
          </p:cNvSpPr>
          <p:nvPr/>
        </p:nvSpPr>
        <p:spPr>
          <a:xfrm>
            <a:off x="558614" y="4058456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F3AD2A4-4C2A-B543-8EEA-5BB2B5A1CAEA}"/>
              </a:ext>
            </a:extLst>
          </p:cNvPr>
          <p:cNvSpPr txBox="1"/>
          <p:nvPr/>
        </p:nvSpPr>
        <p:spPr>
          <a:xfrm>
            <a:off x="807721" y="3899780"/>
            <a:ext cx="3736407" cy="53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Traitement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des </a:t>
            </a:r>
            <a:r>
              <a:rPr lang="en-US" sz="28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</p:txBody>
      </p:sp>
      <p:sp>
        <p:nvSpPr>
          <p:cNvPr id="18" name="Diamond 11">
            <a:extLst>
              <a:ext uri="{FF2B5EF4-FFF2-40B4-BE49-F238E27FC236}">
                <a16:creationId xmlns:a16="http://schemas.microsoft.com/office/drawing/2014/main" id="{B64CB1B1-AC8A-554C-B114-FE04FA585A15}"/>
              </a:ext>
            </a:extLst>
          </p:cNvPr>
          <p:cNvSpPr>
            <a:spLocks noChangeAspect="1"/>
          </p:cNvSpPr>
          <p:nvPr/>
        </p:nvSpPr>
        <p:spPr>
          <a:xfrm>
            <a:off x="897187" y="4635092"/>
            <a:ext cx="216000" cy="216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9" name="TextBox 58">
            <a:extLst>
              <a:ext uri="{FF2B5EF4-FFF2-40B4-BE49-F238E27FC236}">
                <a16:creationId xmlns:a16="http://schemas.microsoft.com/office/drawing/2014/main" id="{10D5C980-B2B2-1B4F-B2D9-7D4C93C52303}"/>
              </a:ext>
            </a:extLst>
          </p:cNvPr>
          <p:cNvSpPr txBox="1"/>
          <p:nvPr/>
        </p:nvSpPr>
        <p:spPr>
          <a:xfrm>
            <a:off x="1150652" y="4473669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Source de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Diamond 10">
            <a:extLst>
              <a:ext uri="{FF2B5EF4-FFF2-40B4-BE49-F238E27FC236}">
                <a16:creationId xmlns:a16="http://schemas.microsoft.com/office/drawing/2014/main" id="{82E79073-6B54-3C42-8F29-25B106DD0B0C}"/>
              </a:ext>
            </a:extLst>
          </p:cNvPr>
          <p:cNvSpPr>
            <a:spLocks noChangeAspect="1"/>
          </p:cNvSpPr>
          <p:nvPr/>
        </p:nvSpPr>
        <p:spPr>
          <a:xfrm>
            <a:off x="886676" y="5193114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21" name="TextBox 58">
            <a:extLst>
              <a:ext uri="{FF2B5EF4-FFF2-40B4-BE49-F238E27FC236}">
                <a16:creationId xmlns:a16="http://schemas.microsoft.com/office/drawing/2014/main" id="{20B58619-ABF3-8442-8F87-063327B961FE}"/>
              </a:ext>
            </a:extLst>
          </p:cNvPr>
          <p:cNvSpPr txBox="1"/>
          <p:nvPr/>
        </p:nvSpPr>
        <p:spPr>
          <a:xfrm>
            <a:off x="1150652" y="5011599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 </a:t>
            </a:r>
            <a:r>
              <a:rPr lang="en-US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logique</a:t>
            </a:r>
            <a:endParaRPr lang="en-US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57FB5D-FCE6-D249-81D4-8C2E5177A17F}"/>
              </a:ext>
            </a:extLst>
          </p:cNvPr>
          <p:cNvSpPr txBox="1"/>
          <p:nvPr/>
        </p:nvSpPr>
        <p:spPr>
          <a:xfrm>
            <a:off x="2404277" y="375788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Une Jointure 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EB6D2-29B4-204E-945D-3B7F5E42AEA9}"/>
              </a:ext>
            </a:extLst>
          </p:cNvPr>
          <p:cNvSpPr txBox="1"/>
          <p:nvPr/>
        </p:nvSpPr>
        <p:spPr>
          <a:xfrm>
            <a:off x="1942054" y="1276141"/>
            <a:ext cx="756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jointure peux contenir une agrégation mais aussi une restriction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BC1769-09BE-404A-8B0E-378E8F0D233F}"/>
              </a:ext>
            </a:extLst>
          </p:cNvPr>
          <p:cNvSpPr txBox="1"/>
          <p:nvPr/>
        </p:nvSpPr>
        <p:spPr>
          <a:xfrm>
            <a:off x="7948246" y="2365355"/>
            <a:ext cx="3717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Une agrégation car nous appliquons une opération .</a:t>
            </a:r>
          </a:p>
          <a:p>
            <a:endParaRPr lang="fr-FR" sz="1400" dirty="0"/>
          </a:p>
          <a:p>
            <a:r>
              <a:rPr lang="fr-FR" sz="1400" dirty="0"/>
              <a:t>Une restriction dans le = qui prendra que les valeurs du pays Congo</a:t>
            </a:r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214A7E-D51B-B94E-8A5F-C9C0B4EC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162983"/>
            <a:ext cx="7730532" cy="38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8211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88538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77370" y="1868038"/>
            <a:ext cx="4950778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800" b="1" dirty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Questions ?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4E7E36C-BBE4-ED47-B23B-AEA00921FC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A01EEB2-4E41-6444-97AD-E8E5EA025F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2357361" y="5562544"/>
            <a:ext cx="8860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bhaya Libre ExtraBold" panose="02000603000000000000" pitchFamily="2" charset="77"/>
                <a:cs typeface="Abhaya Libre ExtraBold" panose="02000603000000000000" pitchFamily="2" charset="77"/>
              </a:rPr>
              <a:t>Merci Yassine ben  </a:t>
            </a:r>
            <a:r>
              <a:rPr lang="en-US" sz="4800" b="1" dirty="0" err="1">
                <a:solidFill>
                  <a:schemeClr val="bg1"/>
                </a:solidFill>
                <a:latin typeface="Abhaya Libre ExtraBold" panose="02000603000000000000" pitchFamily="2" charset="77"/>
                <a:cs typeface="Abhaya Libre ExtraBold" panose="02000603000000000000" pitchFamily="2" charset="77"/>
              </a:rPr>
              <a:t>hassoun</a:t>
            </a:r>
            <a:endParaRPr lang="en-US" sz="4800" b="1" dirty="0">
              <a:solidFill>
                <a:schemeClr val="bg1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32021F-10D3-2B4A-8123-E6C3B3C69A1E}"/>
              </a:ext>
            </a:extLst>
          </p:cNvPr>
          <p:cNvSpPr txBox="1"/>
          <p:nvPr/>
        </p:nvSpPr>
        <p:spPr>
          <a:xfrm>
            <a:off x="3541986" y="1240222"/>
            <a:ext cx="75884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Data = une donnée qui peux se présentation comme une forme d’attributs telle que une personne, une couleur , une sommes de plusieurs valeur </a:t>
            </a:r>
            <a:r>
              <a:rPr lang="fr-FR" dirty="0" err="1"/>
              <a:t>etc</a:t>
            </a:r>
            <a:r>
              <a:rPr lang="fr-FR" dirty="0"/>
              <a:t> ..</a:t>
            </a:r>
          </a:p>
          <a:p>
            <a:endParaRPr lang="fr-FR" dirty="0"/>
          </a:p>
          <a:p>
            <a:r>
              <a:rPr lang="fr-FR" dirty="0"/>
              <a:t>Attributs = Structure de donnée définissants sont état</a:t>
            </a:r>
          </a:p>
          <a:p>
            <a:endParaRPr lang="fr-FR" dirty="0"/>
          </a:p>
          <a:p>
            <a:r>
              <a:rPr lang="fr-FR" dirty="0" err="1"/>
              <a:t>Dataframe</a:t>
            </a:r>
            <a:r>
              <a:rPr lang="fr-FR" dirty="0"/>
              <a:t> = une matrice d’un jeu de donnée comportant des colonne et des valeurs (pensée a un fichier </a:t>
            </a:r>
            <a:r>
              <a:rPr lang="fr-FR" dirty="0" err="1"/>
              <a:t>excel</a:t>
            </a:r>
            <a:r>
              <a:rPr lang="fr-FR" dirty="0"/>
              <a:t> )</a:t>
            </a:r>
          </a:p>
          <a:p>
            <a:endParaRPr lang="fr-FR" dirty="0"/>
          </a:p>
          <a:p>
            <a:r>
              <a:rPr lang="fr-FR" dirty="0"/>
              <a:t>Table = Un ensemble de donnée classifié (une table animaux ou on retrouve un chien et ses attributs tel que poids la taille </a:t>
            </a:r>
            <a:r>
              <a:rPr lang="fr-FR" dirty="0" err="1"/>
              <a:t>etc</a:t>
            </a:r>
            <a:r>
              <a:rPr lang="fr-FR" dirty="0"/>
              <a:t> .. )</a:t>
            </a:r>
          </a:p>
          <a:p>
            <a:endParaRPr lang="fr-FR" dirty="0"/>
          </a:p>
          <a:p>
            <a:r>
              <a:rPr lang="fr-FR" dirty="0"/>
              <a:t>Une fonction = Un résumé de programme répétitifs (Au lieu de faire à chaque une addition, on va créer une fonction somme qui va prendre en paramètre des numéro telle que :  somme(1,1)  = 2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5846FD6-55A1-8D47-BB61-785CD6A79A17}"/>
              </a:ext>
            </a:extLst>
          </p:cNvPr>
          <p:cNvSpPr txBox="1"/>
          <p:nvPr/>
        </p:nvSpPr>
        <p:spPr>
          <a:xfrm>
            <a:off x="5449613" y="273270"/>
            <a:ext cx="420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LEXIQUE</a:t>
            </a:r>
          </a:p>
        </p:txBody>
      </p:sp>
    </p:spTree>
    <p:extLst>
      <p:ext uri="{BB962C8B-B14F-4D97-AF65-F5344CB8AC3E}">
        <p14:creationId xmlns:p14="http://schemas.microsoft.com/office/powerpoint/2010/main" val="265612797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756457" y="2289986"/>
            <a:ext cx="11097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821</a:t>
            </a:r>
            <a:r>
              <a:rPr lang="fr-FR" sz="3600" dirty="0">
                <a:solidFill>
                  <a:schemeClr val="bg1"/>
                </a:solidFill>
              </a:rPr>
              <a:t> : </a:t>
            </a:r>
            <a:r>
              <a:rPr lang="fr-FR" sz="2400" dirty="0">
                <a:solidFill>
                  <a:schemeClr val="bg1"/>
                </a:solidFill>
              </a:rPr>
              <a:t>est le nombres de </a:t>
            </a:r>
            <a:r>
              <a:rPr lang="fr-FR" sz="3600" b="1" dirty="0">
                <a:solidFill>
                  <a:schemeClr val="bg1"/>
                </a:solidFill>
              </a:rPr>
              <a:t>Millions</a:t>
            </a:r>
            <a:r>
              <a:rPr lang="fr-FR" sz="2400" dirty="0">
                <a:solidFill>
                  <a:schemeClr val="bg1"/>
                </a:solidFill>
              </a:rPr>
              <a:t> mourants de faim en 2018</a:t>
            </a:r>
          </a:p>
          <a:p>
            <a:r>
              <a:rPr lang="fr-FR" sz="3600" b="1" dirty="0">
                <a:solidFill>
                  <a:srgbClr val="FF0000"/>
                </a:solidFill>
              </a:rPr>
              <a:t>25 000 </a:t>
            </a:r>
            <a:r>
              <a:rPr lang="fr-FR" sz="3600" dirty="0">
                <a:solidFill>
                  <a:schemeClr val="bg1"/>
                </a:solidFill>
              </a:rPr>
              <a:t>: </a:t>
            </a:r>
            <a:r>
              <a:rPr lang="fr-FR" sz="2400" dirty="0">
                <a:solidFill>
                  <a:schemeClr val="bg1"/>
                </a:solidFill>
              </a:rPr>
              <a:t>est le nombre de personne qui meurent de faim par </a:t>
            </a:r>
            <a:r>
              <a:rPr lang="fr-FR" sz="3600" b="1" dirty="0">
                <a:solidFill>
                  <a:schemeClr val="bg1"/>
                </a:solidFill>
              </a:rPr>
              <a:t>Jours</a:t>
            </a:r>
          </a:p>
          <a:p>
            <a:r>
              <a:rPr lang="fr-FR" sz="3600" b="1" dirty="0">
                <a:solidFill>
                  <a:srgbClr val="FF0000"/>
                </a:solidFill>
              </a:rPr>
              <a:t>265</a:t>
            </a:r>
            <a:r>
              <a:rPr lang="fr-FR" sz="3600" dirty="0">
                <a:solidFill>
                  <a:schemeClr val="bg1"/>
                </a:solidFill>
              </a:rPr>
              <a:t> : </a:t>
            </a:r>
            <a:r>
              <a:rPr lang="fr-FR" sz="2400" dirty="0">
                <a:solidFill>
                  <a:schemeClr val="bg1"/>
                </a:solidFill>
              </a:rPr>
              <a:t>est le nombre de personne en </a:t>
            </a:r>
            <a:r>
              <a:rPr lang="fr-FR" sz="3600" b="1" dirty="0">
                <a:solidFill>
                  <a:schemeClr val="bg1"/>
                </a:solidFill>
              </a:rPr>
              <a:t>Millions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qui souffre d’insécurité alimentaire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</p:spTree>
    <p:extLst>
      <p:ext uri="{BB962C8B-B14F-4D97-AF65-F5344CB8AC3E}">
        <p14:creationId xmlns:p14="http://schemas.microsoft.com/office/powerpoint/2010/main" val="234319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547254" y="2475035"/>
            <a:ext cx="110974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Les causes climatiques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Les conflits armées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L’accès à l’eau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Répartition des richesses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7" y="6334298"/>
            <a:ext cx="1745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</a:t>
            </a:r>
            <a:r>
              <a:rPr lang="fr-FR" sz="1100" dirty="0" err="1">
                <a:solidFill>
                  <a:schemeClr val="bg1"/>
                </a:solidFill>
              </a:rPr>
              <a:t>faimdanslemonde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165B70-E13F-2347-916E-8B893F29E5C6}"/>
              </a:ext>
            </a:extLst>
          </p:cNvPr>
          <p:cNvSpPr txBox="1"/>
          <p:nvPr/>
        </p:nvSpPr>
        <p:spPr>
          <a:xfrm>
            <a:off x="2201485" y="883575"/>
            <a:ext cx="778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Les  Causes de la sous-alimentation </a:t>
            </a:r>
          </a:p>
        </p:txBody>
      </p:sp>
    </p:spTree>
    <p:extLst>
      <p:ext uri="{BB962C8B-B14F-4D97-AF65-F5344CB8AC3E}">
        <p14:creationId xmlns:p14="http://schemas.microsoft.com/office/powerpoint/2010/main" val="409110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-41564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236846"/>
            <a:ext cx="110974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En terme de disponibilité alimentaire celle-ci en 2013 représente </a:t>
            </a:r>
            <a:r>
              <a:rPr lang="fr-FR" sz="3600" b="1" dirty="0">
                <a:solidFill>
                  <a:srgbClr val="FF0000"/>
                </a:solidFill>
              </a:rPr>
              <a:t>102 BILLIONS </a:t>
            </a:r>
            <a:r>
              <a:rPr lang="fr-FR" sz="3600" b="1" dirty="0">
                <a:solidFill>
                  <a:schemeClr val="bg1"/>
                </a:solidFill>
              </a:rPr>
              <a:t>de KCAL  par Jour soit une capacité en terme juste de végétaux à nourrir </a:t>
            </a:r>
            <a:r>
              <a:rPr lang="fr-FR" sz="3600" b="1" dirty="0">
                <a:solidFill>
                  <a:srgbClr val="FF0000"/>
                </a:solidFill>
              </a:rPr>
              <a:t>13.4</a:t>
            </a:r>
            <a:r>
              <a:rPr lang="fr-FR" sz="3600" b="1" dirty="0">
                <a:solidFill>
                  <a:schemeClr val="bg1"/>
                </a:solidFill>
              </a:rPr>
              <a:t> milliards d’individus </a:t>
            </a: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2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-41564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236846"/>
            <a:ext cx="110974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Suite à nos données ont estime juste en végétaux que nous somme capable d’alimenter </a:t>
            </a:r>
            <a:r>
              <a:rPr lang="fr-FR" sz="3600" b="1" dirty="0">
                <a:solidFill>
                  <a:srgbClr val="FF0000"/>
                </a:solidFill>
              </a:rPr>
              <a:t>2.19</a:t>
            </a:r>
            <a:r>
              <a:rPr lang="fr-FR" sz="3600" dirty="0">
                <a:solidFill>
                  <a:schemeClr val="bg1"/>
                </a:solidFill>
              </a:rPr>
              <a:t> fois la population mondial. </a:t>
            </a: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En se sens, la répartition n’est pas homogène. </a:t>
            </a: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28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BF2DE-B81B-654D-819B-1045415FCC53}"/>
              </a:ext>
            </a:extLst>
          </p:cNvPr>
          <p:cNvSpPr/>
          <p:nvPr/>
        </p:nvSpPr>
        <p:spPr>
          <a:xfrm>
            <a:off x="0" y="0"/>
            <a:ext cx="12336087" cy="69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9B598E-2013-1D42-95C9-2DDE9162FC67}"/>
              </a:ext>
            </a:extLst>
          </p:cNvPr>
          <p:cNvSpPr txBox="1"/>
          <p:nvPr/>
        </p:nvSpPr>
        <p:spPr>
          <a:xfrm>
            <a:off x="619297" y="2644170"/>
            <a:ext cx="11097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Nous observons une baisse de la sous alimentation mondial de  </a:t>
            </a:r>
            <a:r>
              <a:rPr lang="fr-FR" sz="3600" b="1" dirty="0">
                <a:solidFill>
                  <a:srgbClr val="FF0000"/>
                </a:solidFill>
              </a:rPr>
              <a:t>6.81</a:t>
            </a:r>
            <a:r>
              <a:rPr lang="fr-FR" sz="3600" b="1" dirty="0">
                <a:solidFill>
                  <a:schemeClr val="bg1"/>
                </a:solidFill>
              </a:rPr>
              <a:t> %  entre 2013 et 2018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2506BC-A1E6-E74A-87FA-A57EA2121441}"/>
              </a:ext>
            </a:extLst>
          </p:cNvPr>
          <p:cNvSpPr txBox="1"/>
          <p:nvPr/>
        </p:nvSpPr>
        <p:spPr>
          <a:xfrm>
            <a:off x="10357658" y="6334298"/>
            <a:ext cx="129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Source : FAO</a:t>
            </a:r>
          </a:p>
        </p:txBody>
      </p:sp>
    </p:spTree>
    <p:extLst>
      <p:ext uri="{BB962C8B-B14F-4D97-AF65-F5344CB8AC3E}">
        <p14:creationId xmlns:p14="http://schemas.microsoft.com/office/powerpoint/2010/main" val="106315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4152</TotalTime>
  <Words>829</Words>
  <Application>Microsoft Macintosh PowerPoint</Application>
  <PresentationFormat>Grand écran</PresentationFormat>
  <Paragraphs>122</Paragraphs>
  <Slides>33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1" baseType="lpstr">
      <vt:lpstr>Abhaya Libre</vt:lpstr>
      <vt:lpstr>Abhaya Libre ExtraBold</vt:lpstr>
      <vt:lpstr>Abhaya Libre SemiBold</vt:lpstr>
      <vt:lpstr>Arial</vt:lpstr>
      <vt:lpstr>Calibri</vt:lpstr>
      <vt:lpstr>Calibri Light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Yassine Benhassoun</dc:creator>
  <cp:lastModifiedBy>Yassine Benhassoun</cp:lastModifiedBy>
  <cp:revision>34</cp:revision>
  <dcterms:created xsi:type="dcterms:W3CDTF">2020-10-27T16:40:34Z</dcterms:created>
  <dcterms:modified xsi:type="dcterms:W3CDTF">2020-10-30T13:53:57Z</dcterms:modified>
</cp:coreProperties>
</file>